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57054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fle -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2D4D9EF9-590B-2612-F33D-3F7A2EF25D8F}"/>
              </a:ext>
            </a:extLst>
          </p:cNvPr>
          <p:cNvSpPr/>
          <p:nvPr userDrawn="1"/>
        </p:nvSpPr>
        <p:spPr>
          <a:xfrm rot="10800000">
            <a:off x="0" y="1"/>
            <a:ext cx="12192000" cy="6392759"/>
          </a:xfrm>
          <a:prstGeom prst="round1Rect">
            <a:avLst>
              <a:gd name="adj" fmla="val 81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65F8B7-A36A-7EC1-758A-145B3816E8EE}"/>
              </a:ext>
            </a:extLst>
          </p:cNvPr>
          <p:cNvSpPr txBox="1">
            <a:spLocks/>
          </p:cNvSpPr>
          <p:nvPr userDrawn="1"/>
        </p:nvSpPr>
        <p:spPr>
          <a:xfrm>
            <a:off x="629763" y="6545083"/>
            <a:ext cx="190500" cy="173117"/>
          </a:xfrm>
          <a:prstGeom prst="ellipse">
            <a:avLst/>
          </a:prstGeom>
          <a:solidFill>
            <a:srgbClr val="CCC2DA"/>
          </a:solidFill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800" b="1" smtClean="0">
                <a:solidFill>
                  <a:schemeClr val="tx1"/>
                </a:solidFill>
                <a:latin typeface="+mn-lt"/>
              </a:rPr>
              <a:pPr marL="0" marR="0" lvl="0" indent="0" algn="ctr" defTabSz="9673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8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87E950B-52E2-0D63-C3B7-5D9980F1D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41" y="0"/>
            <a:ext cx="6313811" cy="31208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257537E-277E-9C01-23D9-80290DA7E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41" y="3120800"/>
            <a:ext cx="6313811" cy="312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282" y="260056"/>
            <a:ext cx="10931589" cy="4103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6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7BFF62-08D2-9317-9A4E-584953AC51B2}"/>
              </a:ext>
            </a:extLst>
          </p:cNvPr>
          <p:cNvCxnSpPr/>
          <p:nvPr userDrawn="1"/>
        </p:nvCxnSpPr>
        <p:spPr>
          <a:xfrm>
            <a:off x="1" y="930479"/>
            <a:ext cx="2160191" cy="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C83273E-6EF9-7B5C-BC86-7F6DF56C9E0C}"/>
              </a:ext>
            </a:extLst>
          </p:cNvPr>
          <p:cNvSpPr/>
          <p:nvPr userDrawn="1"/>
        </p:nvSpPr>
        <p:spPr>
          <a:xfrm>
            <a:off x="2100924" y="867394"/>
            <a:ext cx="118533" cy="11853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0FB29-F4EE-73A6-ADC4-15BE60F350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263" y="6506662"/>
            <a:ext cx="3279932" cy="249958"/>
          </a:xfrm>
          <a:prstGeom prst="rect">
            <a:avLst/>
          </a:prstGeom>
        </p:spPr>
      </p:pic>
      <p:pic>
        <p:nvPicPr>
          <p:cNvPr id="7" name="GTLogo">
            <a:extLst>
              <a:ext uri="{FF2B5EF4-FFF2-40B4-BE49-F238E27FC236}">
                <a16:creationId xmlns:a16="http://schemas.microsoft.com/office/drawing/2014/main" id="{269D6CA6-7F31-AEF5-3376-1A97F11D2A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0671" y="6476300"/>
            <a:ext cx="1296577" cy="2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5362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29328" y="479428"/>
            <a:ext cx="10938256" cy="11250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827" y="1955799"/>
            <a:ext cx="10941757" cy="4305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pic>
        <p:nvPicPr>
          <p:cNvPr id="4" name="GTLogoNoTa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23" y="6404192"/>
            <a:ext cx="1666244" cy="3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79988" indent="-479988" algn="l" defTabSz="609585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609585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Font typeface="Arial"/>
        <a:buChar char="–"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1439964" indent="-479988" algn="l" defTabSz="609585" rtl="0" eaLnBrk="1" latinLnBrk="0" hangingPunct="1">
        <a:spcBef>
          <a:spcPts val="0"/>
        </a:spcBef>
        <a:spcAft>
          <a:spcPts val="800"/>
        </a:spcAft>
        <a:buFont typeface="Symbol" panose="05050102010706020507" pitchFamily="18" charset="2"/>
        <a:buChar char="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919952" indent="-479988" algn="l" defTabSz="609585" rtl="0" eaLnBrk="1" latinLnBrk="0" hangingPunct="1">
        <a:spcBef>
          <a:spcPts val="0"/>
        </a:spcBef>
        <a:spcAft>
          <a:spcPts val="800"/>
        </a:spcAft>
        <a:buFont typeface="+mj-lt"/>
        <a:buAutoNum type="alphaLcPeriod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09585" rtl="0" eaLnBrk="1" latinLnBrk="0" hangingPunct="1">
        <a:spcBef>
          <a:spcPts val="0"/>
        </a:spcBef>
        <a:spcAft>
          <a:spcPts val="800"/>
        </a:spcAft>
        <a:buFont typeface="Arial"/>
        <a:buNone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609585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988" indent="-479988" algn="l" defTabSz="609585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88" indent="-479988" algn="l" defTabSz="609585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479988" indent="-479988" algn="l" defTabSz="609585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>
          <p15:clr>
            <a:srgbClr val="F26B43"/>
          </p15:clr>
        </p15:guide>
        <p15:guide id="5" pos="737">
          <p15:clr>
            <a:srgbClr val="F26B43"/>
          </p15:clr>
        </p15:guide>
        <p15:guide id="6" pos="1034">
          <p15:clr>
            <a:srgbClr val="F26B43"/>
          </p15:clr>
        </p15:guide>
        <p15:guide id="7" pos="1179">
          <p15:clr>
            <a:srgbClr val="F26B43"/>
          </p15:clr>
        </p15:guide>
        <p15:guide id="8" pos="1479">
          <p15:clr>
            <a:srgbClr val="F26B43"/>
          </p15:clr>
        </p15:guide>
        <p15:guide id="9" pos="1625">
          <p15:clr>
            <a:srgbClr val="F26B43"/>
          </p15:clr>
        </p15:guide>
        <p15:guide id="10" pos="1922">
          <p15:clr>
            <a:srgbClr val="F26B43"/>
          </p15:clr>
        </p15:guide>
        <p15:guide id="11" pos="2066">
          <p15:clr>
            <a:srgbClr val="F26B43"/>
          </p15:clr>
        </p15:guide>
        <p15:guide id="12" pos="2364">
          <p15:clr>
            <a:srgbClr val="F26B43"/>
          </p15:clr>
        </p15:guide>
        <p15:guide id="13" pos="2511">
          <p15:clr>
            <a:srgbClr val="F26B43"/>
          </p15:clr>
        </p15:guide>
        <p15:guide id="14" pos="2808">
          <p15:clr>
            <a:srgbClr val="F26B43"/>
          </p15:clr>
        </p15:guide>
        <p15:guide id="15" pos="2954">
          <p15:clr>
            <a:srgbClr val="F26B43"/>
          </p15:clr>
        </p15:guide>
        <p15:guide id="16" pos="3251">
          <p15:clr>
            <a:srgbClr val="F26B43"/>
          </p15:clr>
        </p15:guide>
        <p15:guide id="17" pos="3398">
          <p15:clr>
            <a:srgbClr val="F26B43"/>
          </p15:clr>
        </p15:guide>
        <p15:guide id="18" pos="3695">
          <p15:clr>
            <a:srgbClr val="F26B43"/>
          </p15:clr>
        </p15:guide>
        <p15:guide id="19" pos="3839">
          <p15:clr>
            <a:srgbClr val="F26B43"/>
          </p15:clr>
        </p15:guide>
        <p15:guide id="20" pos="4136">
          <p15:clr>
            <a:srgbClr val="F26B43"/>
          </p15:clr>
        </p15:guide>
        <p15:guide id="21" pos="4283">
          <p15:clr>
            <a:srgbClr val="F26B43"/>
          </p15:clr>
        </p15:guide>
        <p15:guide id="22" pos="4580">
          <p15:clr>
            <a:srgbClr val="F26B43"/>
          </p15:clr>
        </p15:guide>
        <p15:guide id="23" pos="4727">
          <p15:clr>
            <a:srgbClr val="F26B43"/>
          </p15:clr>
        </p15:guide>
        <p15:guide id="24" pos="5022">
          <p15:clr>
            <a:srgbClr val="F26B43"/>
          </p15:clr>
        </p15:guide>
        <p15:guide id="25" pos="5465">
          <p15:clr>
            <a:srgbClr val="F26B43"/>
          </p15:clr>
        </p15:guide>
        <p15:guide id="26" pos="5169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>
          <p15:clr>
            <a:srgbClr val="F26B43"/>
          </p15:clr>
        </p15:guide>
        <p15:guide id="35" orient="horz" pos="2618">
          <p15:clr>
            <a:srgbClr val="F26B43"/>
          </p15:clr>
        </p15:guide>
        <p15:guide id="37" orient="horz" pos="917">
          <p15:clr>
            <a:srgbClr val="F26B43"/>
          </p15:clr>
        </p15:guide>
        <p15:guide id="38" orient="horz" pos="2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1F18-136A-8730-C57C-98CD5885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Profile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9805DF1-D317-6AA9-C480-5B620CE89044}"/>
              </a:ext>
            </a:extLst>
          </p:cNvPr>
          <p:cNvSpPr/>
          <p:nvPr/>
        </p:nvSpPr>
        <p:spPr>
          <a:xfrm>
            <a:off x="1017609" y="1483562"/>
            <a:ext cx="4838287" cy="7047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9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D1ACF2-6D3E-2C29-CE6C-A5A1778B61DC}"/>
              </a:ext>
            </a:extLst>
          </p:cNvPr>
          <p:cNvSpPr>
            <a:spLocks noChangeAspect="1"/>
          </p:cNvSpPr>
          <p:nvPr/>
        </p:nvSpPr>
        <p:spPr>
          <a:xfrm>
            <a:off x="542689" y="1409746"/>
            <a:ext cx="949449" cy="949449"/>
          </a:xfrm>
          <a:prstGeom prst="ellipse">
            <a:avLst/>
          </a:prstGeom>
          <a:solidFill>
            <a:srgbClr val="DED8CF"/>
          </a:solidFill>
          <a:ln>
            <a:noFill/>
          </a:ln>
          <a:effectLst>
            <a:innerShdw blurRad="88900">
              <a:prstClr val="black">
                <a:alpha val="3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9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Partial Circle 22">
            <a:extLst>
              <a:ext uri="{FF2B5EF4-FFF2-40B4-BE49-F238E27FC236}">
                <a16:creationId xmlns:a16="http://schemas.microsoft.com/office/drawing/2014/main" id="{B42B6131-C526-3CA0-8AC0-3F0A2E25CC98}"/>
              </a:ext>
            </a:extLst>
          </p:cNvPr>
          <p:cNvSpPr/>
          <p:nvPr/>
        </p:nvSpPr>
        <p:spPr>
          <a:xfrm rot="10800000">
            <a:off x="425419" y="1292473"/>
            <a:ext cx="1183993" cy="1183993"/>
          </a:xfrm>
          <a:prstGeom prst="pie">
            <a:avLst>
              <a:gd name="adj1" fmla="val 10692338"/>
              <a:gd name="adj2" fmla="val 162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9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B7D49E8-B7FB-DC2D-4BB2-3C318EF67DC8}"/>
              </a:ext>
            </a:extLst>
          </p:cNvPr>
          <p:cNvSpPr txBox="1">
            <a:spLocks/>
          </p:cNvSpPr>
          <p:nvPr/>
        </p:nvSpPr>
        <p:spPr>
          <a:xfrm>
            <a:off x="640972" y="2582602"/>
            <a:ext cx="5214924" cy="3751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prstClr val="black"/>
              </a:buClr>
              <a:buSzPct val="95000"/>
              <a:buFont typeface="Arial"/>
              <a:buNone/>
              <a:tabLst>
                <a:tab pos="1625519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7B5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Professional background</a:t>
            </a:r>
          </a:p>
          <a:p>
            <a:pPr marL="154513" marR="0" lvl="1" indent="-154513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prstClr val="black"/>
              </a:buClr>
              <a:buSzPct val="95000"/>
              <a:buFont typeface="Arial" panose="020B0604020202020204" pitchFamily="34" charset="0"/>
              <a:buChar char="•"/>
              <a:tabLst>
                <a:tab pos="1625519" algn="l"/>
              </a:tabLst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Pranav is a seasoned management consultant with over 15 years of experience in Intelligent Automation, Shared Services and Outsourcing Advisory, Financial Management Advisory, and Product Development. He currently leads Digital Transformation services at </a:t>
            </a: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dGTL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He has worked across Consumer Markets, Telecom, Technology, and Industrial Manufacturing clients. He has extensive knowledge of automating Finance and Accounting, Supply Chain, HR, IT and Tax processes.</a:t>
            </a:r>
          </a:p>
          <a:p>
            <a:pPr marL="154513" marR="0" lvl="1" indent="-154513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prstClr val="black"/>
              </a:buClr>
              <a:buSzPct val="95000"/>
              <a:buFont typeface="Arial" panose="020B0604020202020204" pitchFamily="34" charset="0"/>
              <a:buChar char="•"/>
              <a:tabLst>
                <a:tab pos="1625519" algn="l"/>
              </a:tabLst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Pranav has led and managed large scale Finance Transformation program for a UK based Retailer. The engagement entailed assessing ~1000 FTE Finance Shared Service Center to redefine the operating model and use automation technologies to deliver highly efficient and Effective operations. Identified 150+ process improvement and automation opportunities in areas of PTP, RTR, OTC, MDM that resulted in 70% bandwidth reduction.</a:t>
            </a:r>
          </a:p>
          <a:p>
            <a:pPr marL="154513" marR="0" lvl="1" indent="-154513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prstClr val="black"/>
              </a:buClr>
              <a:buSzPct val="95000"/>
              <a:buFont typeface="Arial" panose="020B0604020202020204" pitchFamily="34" charset="0"/>
              <a:buChar char="•"/>
              <a:tabLst>
                <a:tab pos="1625519" algn="l"/>
              </a:tabLst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Pranav has led and managed a large-scale Intelligent Automation Program for an Indian Conglomerate. The program entailed working across the automation life-cycle – Opportunity Assessment across Finance (PTP, RTR, OTC), HR, and Procurement function, Automation Tool Selection (UiPath), Roadmap and Business case development, Automation COE design and Setup, Implementation, and Support.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7E0B81D-91FD-EECF-E508-D7D6B7786155}"/>
              </a:ext>
            </a:extLst>
          </p:cNvPr>
          <p:cNvSpPr txBox="1">
            <a:spLocks/>
          </p:cNvSpPr>
          <p:nvPr/>
        </p:nvSpPr>
        <p:spPr>
          <a:xfrm>
            <a:off x="1705352" y="1574258"/>
            <a:ext cx="3228345" cy="5025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900" b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07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401">
              <a:spcAft>
                <a:spcPts val="0"/>
              </a:spcAft>
              <a:buClrTx/>
              <a:buNone/>
              <a:defRPr/>
            </a:pPr>
            <a:r>
              <a:rPr lang="en-US" sz="1400" b="1" dirty="0">
                <a:solidFill>
                  <a:prstClr val="white"/>
                </a:solidFill>
                <a:latin typeface="Arial"/>
              </a:rPr>
              <a:t>Pranav Kaushik</a:t>
            </a:r>
          </a:p>
          <a:p>
            <a:pPr marL="0" marR="0" lvl="0" indent="0" algn="l" defTabSz="1343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Partner,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dGTL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343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E: pranav.k@in.gt.com</a:t>
            </a: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58F1CC9-CEB7-966D-54D4-FBDA20AF9B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0" y="1400263"/>
            <a:ext cx="941832" cy="941832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8769000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7_Content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  <a:extLst>
    <a:ext uri="{05A4C25C-085E-4340-85A3-A5531E510DB2}">
      <thm15:themeFamily xmlns:thm15="http://schemas.microsoft.com/office/thememl/2012/main" name="GTI_Onscreen template_16x9_v7" id="{F1753565-BB62-409F-8391-EEFD4EF4CF00}" vid="{663C8894-41E7-469E-8831-AF5B1D05D2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086CDEABC24541A06386F4B69ED978" ma:contentTypeVersion="108" ma:contentTypeDescription="Create a new document." ma:contentTypeScope="" ma:versionID="f510522c8cfacdfbf5dc1d3cddaaaa6e">
  <xsd:schema xmlns:xsd="http://www.w3.org/2001/XMLSchema" xmlns:xs="http://www.w3.org/2001/XMLSchema" xmlns:p="http://schemas.microsoft.com/office/2006/metadata/properties" xmlns:ns2="d78ae361-6e1f-42a9-ab38-f37912c8c303" xmlns:ns3="d51ef17c-3761-4046-856c-bbfc5b53bbda" targetNamespace="http://schemas.microsoft.com/office/2006/metadata/properties" ma:root="true" ma:fieldsID="1476bfd1da01659f61688eca48bf1a98" ns2:_="" ns3:_="">
    <xsd:import namespace="d78ae361-6e1f-42a9-ab38-f37912c8c303"/>
    <xsd:import namespace="d51ef17c-3761-4046-856c-bbfc5b53bbda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arentID" minOccurs="0"/>
                <xsd:element ref="ns2:nProcessed" minOccurs="0"/>
                <xsd:element ref="ns2:Full_Read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Expertise" minOccurs="0"/>
                <xsd:element ref="ns2:File_Name" minOccurs="0"/>
                <xsd:element ref="ns2:FormStatus" minOccurs="0"/>
                <xsd:element ref="ns2:ITitle" minOccurs="0"/>
                <xsd:element ref="ns2:SubExpertize" minOccurs="0"/>
                <xsd:element ref="ns2:SubExpertize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ae361-6e1f-42a9-ab38-f37912c8c303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default="2020" ma:indexed="true" ma:internalName="Category" ma:readOnly="false">
      <xsd:simpleType>
        <xsd:restriction base="dms:Text">
          <xsd:maxLength value="255"/>
        </xsd:restriction>
      </xsd:simpleType>
    </xsd:element>
    <xsd:element name="ParentID" ma:index="5" nillable="true" ma:displayName="ParentID" ma:indexed="true" ma:internalName="ParentID" ma:readOnly="false">
      <xsd:simpleType>
        <xsd:restriction base="dms:Text">
          <xsd:maxLength value="255"/>
        </xsd:restriction>
      </xsd:simpleType>
    </xsd:element>
    <xsd:element name="nProcessed" ma:index="6" nillable="true" ma:displayName="nProcessed" ma:default="0" ma:internalName="nProcessed" ma:readOnly="false" ma:percentage="FALSE">
      <xsd:simpleType>
        <xsd:restriction base="dms:Number"/>
      </xsd:simpleType>
    </xsd:element>
    <xsd:element name="Full_Read" ma:index="7" nillable="true" ma:displayName="Full_Read" ma:decimals="0" ma:default="0" ma:internalName="Full_Read" ma:readOnly="false" ma:percentage="FALSE">
      <xsd:simpleType>
        <xsd:restriction base="dms:Number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0" nillable="true" ma:displayName="Tags" ma:description="" ma:indexed="true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87c34c5-97f3-4372-b8b5-57b3c0aeb7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xpertise" ma:index="28" nillable="true" ma:displayName="Expertise" ma:indexed="true" ma:internalName="Expertise">
      <xsd:simpleType>
        <xsd:restriction base="dms:Text">
          <xsd:maxLength value="255"/>
        </xsd:restriction>
      </xsd:simpleType>
    </xsd:element>
    <xsd:element name="File_Name" ma:index="29" nillable="true" ma:displayName="File_Name" ma:internalName="File_Name">
      <xsd:simpleType>
        <xsd:restriction base="dms:Text">
          <xsd:maxLength value="255"/>
        </xsd:restriction>
      </xsd:simpleType>
    </xsd:element>
    <xsd:element name="FormStatus" ma:index="30" nillable="true" ma:displayName="FormStatus" ma:internalName="FormStatus">
      <xsd:simpleType>
        <xsd:restriction base="dms:Text">
          <xsd:maxLength value="255"/>
        </xsd:restriction>
      </xsd:simpleType>
    </xsd:element>
    <xsd:element name="ITitle" ma:index="31" nillable="true" ma:displayName="ITitle" ma:indexed="true" ma:internalName="ITitle">
      <xsd:simpleType>
        <xsd:restriction base="dms:Text">
          <xsd:maxLength value="255"/>
        </xsd:restriction>
      </xsd:simpleType>
    </xsd:element>
    <xsd:element name="SubExpertize" ma:index="32" nillable="true" ma:displayName="SubExpertize" ma:internalName="SubExpertize">
      <xsd:simpleType>
        <xsd:restriction base="dms:Text">
          <xsd:maxLength value="255"/>
        </xsd:restriction>
      </xsd:simpleType>
    </xsd:element>
    <xsd:element name="SubExpertizeA" ma:index="33" nillable="true" ma:displayName="SubExpertizeA" ma:indexed="true" ma:internalName="SubExpertizeA">
      <xsd:simpleType>
        <xsd:restriction base="dms:Text">
          <xsd:maxLength value="255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ef17c-3761-4046-856c-bbfc5b53b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7680cd1c-66a6-41cf-b9c9-6d7f6e20a0e5}" ma:internalName="TaxCatchAll" ma:showField="CatchAllData" ma:web="d51ef17c-3761-4046-856c-bbfc5b53b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rentID xmlns="d78ae361-6e1f-42a9-ab38-f37912c8c303">39964</ParentID>
    <File_Name xmlns="d78ae361-6e1f-42a9-ab38-f37912c8c303" xsi:nil="true"/>
    <Expertise xmlns="d78ae361-6e1f-42a9-ab38-f37912c8c303" xsi:nil="true"/>
    <FormStatus xmlns="d78ae361-6e1f-42a9-ab38-f37912c8c303">Publish</FormStatus>
    <TaxCatchAll xmlns="d51ef17c-3761-4046-856c-bbfc5b53bbda" xsi:nil="true"/>
    <Category xmlns="d78ae361-6e1f-42a9-ab38-f37912c8c303">2020</Category>
    <lcf76f155ced4ddcb4097134ff3c332f xmlns="d78ae361-6e1f-42a9-ab38-f37912c8c303">
      <Terms xmlns="http://schemas.microsoft.com/office/infopath/2007/PartnerControls"/>
    </lcf76f155ced4ddcb4097134ff3c332f>
    <SubExpertize xmlns="d78ae361-6e1f-42a9-ab38-f37912c8c303" xsi:nil="true"/>
    <ITitle xmlns="d78ae361-6e1f-42a9-ab38-f37912c8c303" xsi:nil="true"/>
    <nProcessed xmlns="d78ae361-6e1f-42a9-ab38-f37912c8c303">0</nProcessed>
    <SubExpertizeA xmlns="d78ae361-6e1f-42a9-ab38-f37912c8c303">Market Ecosystems</SubExpertizeA>
    <Full_Read xmlns="d78ae361-6e1f-42a9-ab38-f37912c8c303">0</Full_Read>
  </documentManagement>
</p:properties>
</file>

<file path=customXml/itemProps1.xml><?xml version="1.0" encoding="utf-8"?>
<ds:datastoreItem xmlns:ds="http://schemas.openxmlformats.org/officeDocument/2006/customXml" ds:itemID="{463CC214-3A93-4974-AB54-5F22558C7BA9}"/>
</file>

<file path=customXml/itemProps2.xml><?xml version="1.0" encoding="utf-8"?>
<ds:datastoreItem xmlns:ds="http://schemas.openxmlformats.org/officeDocument/2006/customXml" ds:itemID="{662D7B62-DA3A-40D4-A1D4-9FFE39F42220}"/>
</file>

<file path=customXml/itemProps3.xml><?xml version="1.0" encoding="utf-8"?>
<ds:datastoreItem xmlns:ds="http://schemas.openxmlformats.org/officeDocument/2006/customXml" ds:itemID="{51294601-7E3F-481A-BEA2-6711CB10A6A4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Symbol</vt:lpstr>
      <vt:lpstr>7_Content</vt:lpstr>
      <vt:lpstr>Profile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</dc:title>
  <dc:creator>Shourya Saraswat</dc:creator>
  <cp:lastModifiedBy>Rajvi Shah1</cp:lastModifiedBy>
  <cp:revision>4</cp:revision>
  <dcterms:created xsi:type="dcterms:W3CDTF">2024-01-17T05:41:55Z</dcterms:created>
  <dcterms:modified xsi:type="dcterms:W3CDTF">2024-04-29T11:27:56Z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0x0101002E086CDEABC24541A06386F4B69ED978</vt:lpwstr>
  </property>
  <property fmtid="{D5CDD505-2E9C-101B-9397-08002B2CF9AE}" pid="3" name="MediaServiceImageTags">
    <vt:lpwstr/>
  </property>
</Properties>
</file>