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372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12">
          <p15:clr>
            <a:srgbClr val="A4A3A4"/>
          </p15:clr>
        </p15:guide>
        <p15:guide id="4" orient="horz" pos="792">
          <p15:clr>
            <a:srgbClr val="A4A3A4"/>
          </p15:clr>
        </p15:guide>
        <p15:guide id="5" orient="horz" pos="888">
          <p15:clr>
            <a:srgbClr val="A4A3A4"/>
          </p15:clr>
        </p15:guide>
        <p15:guide id="6" orient="horz" pos="3576" userDrawn="1">
          <p15:clr>
            <a:srgbClr val="A4A3A4"/>
          </p15:clr>
        </p15:guide>
        <p15:guide id="7" pos="240">
          <p15:clr>
            <a:srgbClr val="A4A3A4"/>
          </p15:clr>
        </p15:guide>
        <p15:guide id="8" pos="3936">
          <p15:clr>
            <a:srgbClr val="A4A3A4"/>
          </p15:clr>
        </p15:guide>
        <p15:guide id="9" pos="3720">
          <p15:clr>
            <a:srgbClr val="A4A3A4"/>
          </p15:clr>
        </p15:guide>
        <p15:guide id="10" pos="7560" userDrawn="1">
          <p15:clr>
            <a:srgbClr val="A4A3A4"/>
          </p15:clr>
        </p15:guide>
        <p15:guide id="11" orient="horz" pos="2232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2" roundtripDataSignature="AMtx7mhskstzehqRpkRdQPO2PhonAX8G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5C5"/>
    <a:srgbClr val="CDE7F7"/>
    <a:srgbClr val="9A9A9A"/>
    <a:srgbClr val="5B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1E7AAF-BF59-4DF8-9293-524712A72893}">
  <a:tblStyle styleId="{4A1E7AAF-BF59-4DF8-9293-524712A7289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FF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FF6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3C2C0D7-5FFD-4240-865A-F0136D073B4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33" autoAdjust="0"/>
    <p:restoredTop sz="93910" autoAdjust="0"/>
  </p:normalViewPr>
  <p:slideViewPr>
    <p:cSldViewPr snapToGrid="0">
      <p:cViewPr varScale="1">
        <p:scale>
          <a:sx n="69" d="100"/>
          <a:sy n="69" d="100"/>
        </p:scale>
        <p:origin x="944" y="48"/>
      </p:cViewPr>
      <p:guideLst>
        <p:guide orient="horz" pos="2208"/>
        <p:guide pos="3840"/>
        <p:guide orient="horz" pos="312"/>
        <p:guide orient="horz" pos="792"/>
        <p:guide orient="horz" pos="888"/>
        <p:guide orient="horz" pos="3576"/>
        <p:guide pos="240"/>
        <p:guide pos="3936"/>
        <p:guide pos="3720"/>
        <p:guide pos="7560"/>
        <p:guide orient="horz" pos="2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2" Type="http://customschemas.google.com/relationships/presentationmetadata" Target="metadata"/><Relationship Id="rId3" Type="http://schemas.openxmlformats.org/officeDocument/2006/relationships/notesMaster" Target="notesMasters/notesMaster1.xml"/><Relationship Id="rId76" Type="http://schemas.openxmlformats.org/officeDocument/2006/relationships/tableStyles" Target="tableStyles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74" Type="http://schemas.openxmlformats.org/officeDocument/2006/relationships/viewProps" Target="viewProps.xml"/><Relationship Id="rId5" Type="http://schemas.openxmlformats.org/officeDocument/2006/relationships/font" Target="fonts/font2.fntdata"/><Relationship Id="rId73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17212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>
            <a:spLocks noGrp="1"/>
          </p:cNvSpPr>
          <p:nvPr>
            <p:ph type="title"/>
          </p:nvPr>
        </p:nvSpPr>
        <p:spPr>
          <a:xfrm>
            <a:off x="374905" y="168659"/>
            <a:ext cx="8908796" cy="754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body" idx="1"/>
          </p:nvPr>
        </p:nvSpPr>
        <p:spPr>
          <a:xfrm>
            <a:off x="374904" y="1371600"/>
            <a:ext cx="11448288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/>
          <p:nvPr/>
        </p:nvSpPr>
        <p:spPr>
          <a:xfrm>
            <a:off x="1" y="-1"/>
            <a:ext cx="9588499" cy="1091382"/>
          </a:xfrm>
          <a:custGeom>
            <a:avLst/>
            <a:gdLst/>
            <a:ahLst/>
            <a:cxnLst/>
            <a:rect l="l" t="t" r="r" b="b"/>
            <a:pathLst>
              <a:path w="8874177" h="6858000" extrusionOk="0">
                <a:moveTo>
                  <a:pt x="0" y="0"/>
                </a:moveTo>
                <a:lnTo>
                  <a:pt x="7525062" y="0"/>
                </a:lnTo>
                <a:lnTo>
                  <a:pt x="8874177" y="0"/>
                </a:lnTo>
                <a:lnTo>
                  <a:pt x="8874177" y="29817"/>
                </a:lnTo>
                <a:lnTo>
                  <a:pt x="8874177" y="6858000"/>
                </a:lnTo>
                <a:lnTo>
                  <a:pt x="7360170" y="6858000"/>
                </a:lnTo>
                <a:lnTo>
                  <a:pt x="61009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85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5"/>
          <p:cNvSpPr txBox="1">
            <a:spLocks noGrp="1"/>
          </p:cNvSpPr>
          <p:nvPr>
            <p:ph type="title"/>
          </p:nvPr>
        </p:nvSpPr>
        <p:spPr>
          <a:xfrm>
            <a:off x="374905" y="168659"/>
            <a:ext cx="8908796" cy="754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5"/>
          <p:cNvSpPr/>
          <p:nvPr/>
        </p:nvSpPr>
        <p:spPr>
          <a:xfrm>
            <a:off x="10582275" y="0"/>
            <a:ext cx="1240917" cy="3982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5"/>
          <p:cNvSpPr txBox="1"/>
          <p:nvPr/>
        </p:nvSpPr>
        <p:spPr>
          <a:xfrm>
            <a:off x="11547988" y="6505009"/>
            <a:ext cx="37221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5"/>
          <p:cNvSpPr/>
          <p:nvPr/>
        </p:nvSpPr>
        <p:spPr>
          <a:xfrm>
            <a:off x="11823192" y="-1"/>
            <a:ext cx="368808" cy="1091382"/>
          </a:xfrm>
          <a:custGeom>
            <a:avLst/>
            <a:gdLst/>
            <a:ahLst/>
            <a:cxnLst/>
            <a:rect l="l" t="t" r="r" b="b"/>
            <a:pathLst>
              <a:path w="8874177" h="6858000" extrusionOk="0">
                <a:moveTo>
                  <a:pt x="0" y="0"/>
                </a:moveTo>
                <a:lnTo>
                  <a:pt x="7525062" y="0"/>
                </a:lnTo>
                <a:lnTo>
                  <a:pt x="8874177" y="0"/>
                </a:lnTo>
                <a:lnTo>
                  <a:pt x="8874177" y="29817"/>
                </a:lnTo>
                <a:lnTo>
                  <a:pt x="8874177" y="6858000"/>
                </a:lnTo>
                <a:lnTo>
                  <a:pt x="7360170" y="6858000"/>
                </a:lnTo>
                <a:lnTo>
                  <a:pt x="61009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85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5"/>
          <p:cNvSpPr/>
          <p:nvPr/>
        </p:nvSpPr>
        <p:spPr>
          <a:xfrm>
            <a:off x="9808488" y="6755100"/>
            <a:ext cx="11916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5"/>
          <p:cNvSpPr/>
          <p:nvPr/>
        </p:nvSpPr>
        <p:spPr>
          <a:xfrm>
            <a:off x="11000416" y="6755100"/>
            <a:ext cx="11916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5"/>
          <p:cNvSpPr/>
          <p:nvPr/>
        </p:nvSpPr>
        <p:spPr>
          <a:xfrm>
            <a:off x="0" y="6755100"/>
            <a:ext cx="1191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5"/>
          <p:cNvSpPr/>
          <p:nvPr/>
        </p:nvSpPr>
        <p:spPr>
          <a:xfrm>
            <a:off x="1191613" y="6755100"/>
            <a:ext cx="86168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467" y="286160"/>
            <a:ext cx="1977321" cy="51906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Profile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653" y="1756144"/>
            <a:ext cx="2991347" cy="299134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430329" y="4876800"/>
            <a:ext cx="2623127" cy="6188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 smtClean="0"/>
              <a:t>Srinivasulu Thayam</a:t>
            </a:r>
          </a:p>
          <a:p>
            <a:pPr algn="ctr"/>
            <a:r>
              <a:rPr lang="en-IN" sz="1200" b="1" dirty="0" smtClean="0"/>
              <a:t>CTO - Aravind Eye Care System</a:t>
            </a:r>
            <a:endParaRPr lang="en-IN" sz="1200" b="1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180940" y="1353126"/>
            <a:ext cx="8963060" cy="501996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1700" dirty="0"/>
              <a:t>A Senior Leader in IT industry with 28+ years of diversified global experience in Product engineering, Strategic and operational </a:t>
            </a:r>
            <a:r>
              <a:rPr lang="en-US" sz="1700" dirty="0" smtClean="0"/>
              <a:t>management, scaling </a:t>
            </a:r>
            <a:r>
              <a:rPr lang="en-US" sz="1700" dirty="0"/>
              <a:t>high performing organizations, maximizing revenue &amp; growth through client satisfaction and disciplined leadership.</a:t>
            </a:r>
            <a:endParaRPr lang="en-IN" sz="1700" dirty="0"/>
          </a:p>
          <a:p>
            <a:pPr lvl="0"/>
            <a:r>
              <a:rPr lang="en-US" sz="1700" dirty="0"/>
              <a:t>Currently working as Chief Technology Officer (CTO) in Aravind Eye Care System, world’s largest eye Hospital with 20,000 – 22,000 patients’ footprints in a day at 125 facilities in India and supporting over 150 plus eye hospitals across the world.  </a:t>
            </a:r>
            <a:endParaRPr lang="en-IN" sz="1700" dirty="0"/>
          </a:p>
          <a:p>
            <a:pPr lvl="0"/>
            <a:r>
              <a:rPr lang="en-IN" sz="1700" dirty="0"/>
              <a:t>Proven record of leading $200 million budgeted strategic projects and managed global teams’ peak size of </a:t>
            </a:r>
            <a:r>
              <a:rPr lang="en-IN" sz="1700" dirty="0" smtClean="0"/>
              <a:t>600</a:t>
            </a:r>
            <a:r>
              <a:rPr lang="en-IN" sz="1700" dirty="0"/>
              <a:t>+ high-performance engineers covering domains of Healthcare, Banking, Insurance, Retail, Telecom, and Automotive clients.</a:t>
            </a:r>
          </a:p>
          <a:p>
            <a:pPr lvl="0"/>
            <a:r>
              <a:rPr lang="en-US" sz="1700" dirty="0" smtClean="0"/>
              <a:t>12 years plus with IBM -Tokyo responsible for Portable Products Assurance – worldwide releases.</a:t>
            </a:r>
          </a:p>
          <a:p>
            <a:pPr lvl="0"/>
            <a:r>
              <a:rPr lang="en-US" sz="1700" dirty="0" smtClean="0"/>
              <a:t>Instrumental </a:t>
            </a:r>
            <a:r>
              <a:rPr lang="en-US" sz="1700" dirty="0"/>
              <a:t>to setup various IT ventures in his career which includes AUROiTECH Digital Solutions Foundation under Aravind Eye Care System focusing only Healthcare </a:t>
            </a:r>
            <a:r>
              <a:rPr lang="en-US" sz="1700" dirty="0" smtClean="0"/>
              <a:t>needs, IBM product assurance labs in Singapore and Kuala Lumpur, Center of Excellence  for Products assurance in </a:t>
            </a:r>
            <a:r>
              <a:rPr lang="en-US" sz="1700" dirty="0" err="1" smtClean="0"/>
              <a:t>Exela</a:t>
            </a:r>
            <a:r>
              <a:rPr lang="en-US" sz="1700" dirty="0" smtClean="0"/>
              <a:t> Technologies.</a:t>
            </a:r>
          </a:p>
          <a:p>
            <a:r>
              <a:rPr lang="en-US" sz="1700" dirty="0" smtClean="0"/>
              <a:t>18 </a:t>
            </a:r>
            <a:r>
              <a:rPr lang="en-US" sz="1700" dirty="0"/>
              <a:t>years of vast experience in Onsite engagements (covering North America and South East Asia) directly working with strategic fortune 500 clients</a:t>
            </a:r>
            <a:r>
              <a:rPr lang="en-US" sz="1700" dirty="0" smtClean="0"/>
              <a:t>.</a:t>
            </a:r>
            <a:endParaRPr lang="en-IN" sz="1700" dirty="0"/>
          </a:p>
          <a:p>
            <a:pPr lvl="0"/>
            <a:r>
              <a:rPr lang="en-US" sz="1700" dirty="0"/>
              <a:t>Active contributor in sharing the IT best practices and solutions in the community forums such as </a:t>
            </a:r>
            <a:r>
              <a:rPr lang="en-US" sz="1700" dirty="0" smtClean="0"/>
              <a:t>CIO Club, </a:t>
            </a:r>
            <a:r>
              <a:rPr lang="en-US" sz="1700" dirty="0"/>
              <a:t>CISO platforms,</a:t>
            </a:r>
            <a:r>
              <a:rPr lang="en-US" sz="1700" dirty="0" smtClean="0"/>
              <a:t> Healthcare and Technology </a:t>
            </a:r>
            <a:r>
              <a:rPr lang="en-US" sz="1700" dirty="0"/>
              <a:t>forums.</a:t>
            </a:r>
            <a:endParaRPr lang="en-IN" sz="17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74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18191B"/>
      </a:dk1>
      <a:lt1>
        <a:srgbClr val="FFFFFF"/>
      </a:lt1>
      <a:dk2>
        <a:srgbClr val="40505B"/>
      </a:dk2>
      <a:lt2>
        <a:srgbClr val="E1E2E3"/>
      </a:lt2>
      <a:accent1>
        <a:srgbClr val="2185C5"/>
      </a:accent1>
      <a:accent2>
        <a:srgbClr val="FF6600"/>
      </a:accent2>
      <a:accent3>
        <a:srgbClr val="FFCC00"/>
      </a:accent3>
      <a:accent4>
        <a:srgbClr val="5B9900"/>
      </a:accent4>
      <a:accent5>
        <a:srgbClr val="7F7F7F"/>
      </a:accent5>
      <a:accent6>
        <a:srgbClr val="0099CC"/>
      </a:accent6>
      <a:hlink>
        <a:srgbClr val="D71996"/>
      </a:hlink>
      <a:folHlink>
        <a:srgbClr val="6B0C4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2666</TotalTime>
  <Words>93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Profile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stabilization Roadmap</dc:title>
  <dc:creator>Welcome</dc:creator>
  <cp:lastModifiedBy>Microsoft account</cp:lastModifiedBy>
  <cp:revision>204</cp:revision>
  <dcterms:created xsi:type="dcterms:W3CDTF">2020-10-07T15:50:37Z</dcterms:created>
  <dcterms:modified xsi:type="dcterms:W3CDTF">2024-04-10T07:41:39Z</dcterms:modified>
</cp:coreProperties>
</file>